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6350"/>
            <a:ext cx="9140825" cy="6851650"/>
            <a:chOff x="0" y="4"/>
            <a:chExt cx="5758" cy="4316"/>
          </a:xfrm>
        </p:grpSpPr>
        <p:grpSp>
          <p:nvGrpSpPr>
            <p:cNvPr id="41987" name="Group 3"/>
            <p:cNvGrpSpPr>
              <a:grpSpLocks/>
            </p:cNvGrpSpPr>
            <p:nvPr/>
          </p:nvGrpSpPr>
          <p:grpSpPr bwMode="auto">
            <a:xfrm>
              <a:off x="0" y="1161"/>
              <a:ext cx="5758" cy="3159"/>
              <a:chOff x="0" y="1161"/>
              <a:chExt cx="5758" cy="3159"/>
            </a:xfrm>
          </p:grpSpPr>
          <p:sp>
            <p:nvSpPr>
              <p:cNvPr id="41988"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89"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990"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1"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2"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993" name="Group 9"/>
            <p:cNvGrpSpPr>
              <a:grpSpLocks/>
            </p:cNvGrpSpPr>
            <p:nvPr/>
          </p:nvGrpSpPr>
          <p:grpSpPr bwMode="auto">
            <a:xfrm>
              <a:off x="348" y="4"/>
              <a:ext cx="5410" cy="4316"/>
              <a:chOff x="348" y="4"/>
              <a:chExt cx="5410" cy="4316"/>
            </a:xfrm>
          </p:grpSpPr>
          <p:sp>
            <p:nvSpPr>
              <p:cNvPr id="41994"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5"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6"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7"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8"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9"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200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4200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42002" name="Rectangle 18"/>
          <p:cNvSpPr>
            <a:spLocks noGrp="1" noChangeArrowheads="1"/>
          </p:cNvSpPr>
          <p:nvPr>
            <p:ph type="dt" sz="quarter" idx="2"/>
          </p:nvPr>
        </p:nvSpPr>
        <p:spPr/>
        <p:txBody>
          <a:bodyPr/>
          <a:lstStyle>
            <a:lvl1pPr>
              <a:defRPr/>
            </a:lvl1pPr>
          </a:lstStyle>
          <a:p>
            <a:endParaRPr lang="en-US"/>
          </a:p>
        </p:txBody>
      </p:sp>
      <p:sp>
        <p:nvSpPr>
          <p:cNvPr id="42003"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42004" name="Rectangle 20"/>
          <p:cNvSpPr>
            <a:spLocks noGrp="1" noChangeArrowheads="1"/>
          </p:cNvSpPr>
          <p:nvPr>
            <p:ph type="sldNum" sz="quarter" idx="4"/>
          </p:nvPr>
        </p:nvSpPr>
        <p:spPr/>
        <p:txBody>
          <a:bodyPr/>
          <a:lstStyle>
            <a:lvl1pPr>
              <a:defRPr/>
            </a:lvl1pPr>
          </a:lstStyle>
          <a:p>
            <a:fld id="{FD4013E0-D32B-4D69-B72E-38E6EDEA1E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9146BE-9C80-486F-A7AF-2E905EE96D8A}" type="slidenum">
              <a:rPr lang="en-US"/>
              <a:pPr/>
              <a:t>‹#›</a:t>
            </a:fld>
            <a:endParaRPr lang="en-US"/>
          </a:p>
        </p:txBody>
      </p:sp>
    </p:spTree>
    <p:extLst>
      <p:ext uri="{BB962C8B-B14F-4D97-AF65-F5344CB8AC3E}">
        <p14:creationId xmlns:p14="http://schemas.microsoft.com/office/powerpoint/2010/main" val="306844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1CD07B-284E-43B9-8275-5C8B09ACC62F}" type="slidenum">
              <a:rPr lang="en-US"/>
              <a:pPr/>
              <a:t>‹#›</a:t>
            </a:fld>
            <a:endParaRPr lang="en-US"/>
          </a:p>
        </p:txBody>
      </p:sp>
    </p:spTree>
    <p:extLst>
      <p:ext uri="{BB962C8B-B14F-4D97-AF65-F5344CB8AC3E}">
        <p14:creationId xmlns:p14="http://schemas.microsoft.com/office/powerpoint/2010/main" val="61814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E8AC18-ED00-4AE4-B385-EE847DFB7D2C}" type="slidenum">
              <a:rPr lang="en-US"/>
              <a:pPr/>
              <a:t>‹#›</a:t>
            </a:fld>
            <a:endParaRPr lang="en-US"/>
          </a:p>
        </p:txBody>
      </p:sp>
    </p:spTree>
    <p:extLst>
      <p:ext uri="{BB962C8B-B14F-4D97-AF65-F5344CB8AC3E}">
        <p14:creationId xmlns:p14="http://schemas.microsoft.com/office/powerpoint/2010/main" val="239077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290608-D15E-461E-BE2B-426498E7F68A}" type="slidenum">
              <a:rPr lang="en-US"/>
              <a:pPr/>
              <a:t>‹#›</a:t>
            </a:fld>
            <a:endParaRPr lang="en-US"/>
          </a:p>
        </p:txBody>
      </p:sp>
    </p:spTree>
    <p:extLst>
      <p:ext uri="{BB962C8B-B14F-4D97-AF65-F5344CB8AC3E}">
        <p14:creationId xmlns:p14="http://schemas.microsoft.com/office/powerpoint/2010/main" val="368543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AAE2B3-732C-4767-9174-9EB8827FCE79}" type="slidenum">
              <a:rPr lang="en-US"/>
              <a:pPr/>
              <a:t>‹#›</a:t>
            </a:fld>
            <a:endParaRPr lang="en-US"/>
          </a:p>
        </p:txBody>
      </p:sp>
    </p:spTree>
    <p:extLst>
      <p:ext uri="{BB962C8B-B14F-4D97-AF65-F5344CB8AC3E}">
        <p14:creationId xmlns:p14="http://schemas.microsoft.com/office/powerpoint/2010/main" val="258278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E2EC60-AE2A-4791-97CC-3E2F60EAD3DB}" type="slidenum">
              <a:rPr lang="en-US"/>
              <a:pPr/>
              <a:t>‹#›</a:t>
            </a:fld>
            <a:endParaRPr lang="en-US"/>
          </a:p>
        </p:txBody>
      </p:sp>
    </p:spTree>
    <p:extLst>
      <p:ext uri="{BB962C8B-B14F-4D97-AF65-F5344CB8AC3E}">
        <p14:creationId xmlns:p14="http://schemas.microsoft.com/office/powerpoint/2010/main" val="208548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4C2743-7B62-410B-BB5C-5C293B3D45FD}" type="slidenum">
              <a:rPr lang="en-US"/>
              <a:pPr/>
              <a:t>‹#›</a:t>
            </a:fld>
            <a:endParaRPr lang="en-US"/>
          </a:p>
        </p:txBody>
      </p:sp>
    </p:spTree>
    <p:extLst>
      <p:ext uri="{BB962C8B-B14F-4D97-AF65-F5344CB8AC3E}">
        <p14:creationId xmlns:p14="http://schemas.microsoft.com/office/powerpoint/2010/main" val="294857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03AF4C-86B9-4A8D-B369-00D47280A92D}" type="slidenum">
              <a:rPr lang="en-US"/>
              <a:pPr/>
              <a:t>‹#›</a:t>
            </a:fld>
            <a:endParaRPr lang="en-US"/>
          </a:p>
        </p:txBody>
      </p:sp>
    </p:spTree>
    <p:extLst>
      <p:ext uri="{BB962C8B-B14F-4D97-AF65-F5344CB8AC3E}">
        <p14:creationId xmlns:p14="http://schemas.microsoft.com/office/powerpoint/2010/main" val="45928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6EE43A-FAF9-4AA6-BC3D-6465B42A5C1E}" type="slidenum">
              <a:rPr lang="en-US"/>
              <a:pPr/>
              <a:t>‹#›</a:t>
            </a:fld>
            <a:endParaRPr lang="en-US"/>
          </a:p>
        </p:txBody>
      </p:sp>
    </p:spTree>
    <p:extLst>
      <p:ext uri="{BB962C8B-B14F-4D97-AF65-F5344CB8AC3E}">
        <p14:creationId xmlns:p14="http://schemas.microsoft.com/office/powerpoint/2010/main" val="311030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DDC8E9-D805-4751-B1C2-4E40D3AD09C8}" type="slidenum">
              <a:rPr lang="en-US"/>
              <a:pPr/>
              <a:t>‹#›</a:t>
            </a:fld>
            <a:endParaRPr lang="en-US"/>
          </a:p>
        </p:txBody>
      </p:sp>
    </p:spTree>
    <p:extLst>
      <p:ext uri="{BB962C8B-B14F-4D97-AF65-F5344CB8AC3E}">
        <p14:creationId xmlns:p14="http://schemas.microsoft.com/office/powerpoint/2010/main" val="46960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6350"/>
            <a:ext cx="9140825" cy="6851650"/>
            <a:chOff x="0" y="4"/>
            <a:chExt cx="5758" cy="4316"/>
          </a:xfrm>
        </p:grpSpPr>
        <p:sp>
          <p:nvSpPr>
            <p:cNvPr id="40963"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4"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0965" name="Group 5"/>
            <p:cNvGrpSpPr>
              <a:grpSpLocks/>
            </p:cNvGrpSpPr>
            <p:nvPr userDrawn="1"/>
          </p:nvGrpSpPr>
          <p:grpSpPr bwMode="auto">
            <a:xfrm>
              <a:off x="0" y="4"/>
              <a:ext cx="5758" cy="4316"/>
              <a:chOff x="0" y="4"/>
              <a:chExt cx="5758" cy="4316"/>
            </a:xfrm>
          </p:grpSpPr>
          <p:sp>
            <p:nvSpPr>
              <p:cNvPr id="40966"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7"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8"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9"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0"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2"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3"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0975"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76"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7"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40978"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40979"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DB56755D-F23F-4894-B0C7-48535092BBD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990600"/>
            <a:ext cx="7086600" cy="2209800"/>
          </a:xfrm>
        </p:spPr>
        <p:txBody>
          <a:bodyPr/>
          <a:lstStyle/>
          <a:p>
            <a:pPr algn="ctr"/>
            <a:r>
              <a:rPr lang="en-US">
                <a:latin typeface="Maiandra GD" pitchFamily="34" charset="0"/>
              </a:rPr>
              <a:t>The Great Depression Begins</a:t>
            </a:r>
          </a:p>
        </p:txBody>
      </p:sp>
      <p:sp>
        <p:nvSpPr>
          <p:cNvPr id="2051" name="Rectangle 3"/>
          <p:cNvSpPr>
            <a:spLocks noGrp="1" noChangeArrowheads="1"/>
          </p:cNvSpPr>
          <p:nvPr>
            <p:ph type="subTitle" idx="1"/>
          </p:nvPr>
        </p:nvSpPr>
        <p:spPr>
          <a:xfrm>
            <a:off x="1066800" y="3505200"/>
            <a:ext cx="6400800" cy="2819400"/>
          </a:xfrm>
        </p:spPr>
        <p:txBody>
          <a:bodyPr/>
          <a:lstStyle/>
          <a:p>
            <a:pPr algn="ctr">
              <a:buFontTx/>
              <a:buChar char="•"/>
            </a:pPr>
            <a:r>
              <a:rPr lang="en-US" sz="2800">
                <a:latin typeface="Maiandra GD" pitchFamily="34" charset="0"/>
              </a:rPr>
              <a:t>The Nation’s Sick Economy</a:t>
            </a:r>
          </a:p>
          <a:p>
            <a:pPr algn="ctr">
              <a:buFontTx/>
              <a:buChar char="•"/>
            </a:pPr>
            <a:r>
              <a:rPr lang="en-US" sz="2800">
                <a:latin typeface="Maiandra GD" pitchFamily="34" charset="0"/>
              </a:rPr>
              <a:t>Hardship and Suffering During the Depression</a:t>
            </a:r>
          </a:p>
          <a:p>
            <a:pPr algn="ctr">
              <a:buFontTx/>
              <a:buChar char="•"/>
            </a:pPr>
            <a:r>
              <a:rPr lang="en-US" sz="2800">
                <a:latin typeface="Maiandra GD" pitchFamily="34" charset="0"/>
              </a:rPr>
              <a:t>Hoover Struggles With the Depression</a:t>
            </a:r>
          </a:p>
          <a:p>
            <a:pPr algn="ctr">
              <a:buFontTx/>
              <a:buNone/>
            </a:pPr>
            <a:endParaRPr lang="en-US" sz="2800">
              <a:latin typeface="Maiandra GD" pitchFamily="34" charset="0"/>
            </a:endParaRPr>
          </a:p>
          <a:p>
            <a:pPr algn="ctr">
              <a:buFontTx/>
              <a:buChar char="•"/>
            </a:pPr>
            <a:endParaRPr lang="en-US" sz="2800">
              <a:latin typeface="Maiandra G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304800"/>
            <a:ext cx="7543800" cy="838200"/>
          </a:xfrm>
        </p:spPr>
        <p:txBody>
          <a:bodyPr/>
          <a:lstStyle/>
          <a:p>
            <a:pPr algn="ctr"/>
            <a:r>
              <a:rPr lang="en-US" sz="3200">
                <a:latin typeface="Maiandra GD" pitchFamily="34" charset="0"/>
              </a:rPr>
              <a:t>Hoover’s Actions to Combat Depression</a:t>
            </a:r>
          </a:p>
        </p:txBody>
      </p:sp>
      <p:sp>
        <p:nvSpPr>
          <p:cNvPr id="51205" name="Text Box 5"/>
          <p:cNvSpPr txBox="1">
            <a:spLocks noChangeArrowheads="1"/>
          </p:cNvSpPr>
          <p:nvPr/>
        </p:nvSpPr>
        <p:spPr bwMode="auto">
          <a:xfrm>
            <a:off x="609600" y="1371600"/>
            <a:ext cx="3429000" cy="476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a:latin typeface="Tahoma" pitchFamily="34" charset="0"/>
              </a:rPr>
              <a:t>Urge business, banking, labor leaders not to cut wages or lay off workers</a:t>
            </a:r>
          </a:p>
          <a:p>
            <a:pPr>
              <a:spcBef>
                <a:spcPct val="50000"/>
              </a:spcBef>
            </a:pPr>
            <a:endParaRPr lang="en-US">
              <a:latin typeface="Tahoma" pitchFamily="34" charset="0"/>
            </a:endParaRPr>
          </a:p>
          <a:p>
            <a:pPr>
              <a:spcBef>
                <a:spcPct val="50000"/>
              </a:spcBef>
            </a:pPr>
            <a:r>
              <a:rPr lang="en-US">
                <a:latin typeface="Tahoma" pitchFamily="34" charset="0"/>
              </a:rPr>
              <a:t>2. Boulder (Hoover) Dam</a:t>
            </a:r>
          </a:p>
          <a:p>
            <a:pPr>
              <a:spcBef>
                <a:spcPct val="50000"/>
              </a:spcBef>
            </a:pPr>
            <a:endParaRPr lang="en-US">
              <a:latin typeface="Tahoma" pitchFamily="34" charset="0"/>
            </a:endParaRPr>
          </a:p>
          <a:p>
            <a:pPr>
              <a:spcBef>
                <a:spcPct val="50000"/>
              </a:spcBef>
              <a:buFontTx/>
              <a:buAutoNum type="arabicPeriod" startAt="3"/>
            </a:pPr>
            <a:r>
              <a:rPr lang="en-US">
                <a:latin typeface="Tahoma" pitchFamily="34" charset="0"/>
              </a:rPr>
              <a:t>Federal Farm Board</a:t>
            </a:r>
          </a:p>
          <a:p>
            <a:pPr>
              <a:spcBef>
                <a:spcPct val="50000"/>
              </a:spcBef>
              <a:buFontTx/>
              <a:buAutoNum type="arabicPeriod" startAt="3"/>
            </a:pPr>
            <a:endParaRPr lang="en-US">
              <a:latin typeface="Tahoma" pitchFamily="34" charset="0"/>
            </a:endParaRPr>
          </a:p>
          <a:p>
            <a:pPr>
              <a:spcBef>
                <a:spcPct val="50000"/>
              </a:spcBef>
              <a:buFontTx/>
              <a:buAutoNum type="arabicPeriod" startAt="4"/>
            </a:pPr>
            <a:r>
              <a:rPr lang="en-US">
                <a:latin typeface="Tahoma" pitchFamily="34" charset="0"/>
              </a:rPr>
              <a:t>Federal Home Loan Bank Act</a:t>
            </a:r>
          </a:p>
          <a:p>
            <a:pPr>
              <a:spcBef>
                <a:spcPct val="50000"/>
              </a:spcBef>
              <a:buFontTx/>
              <a:buAutoNum type="arabicPeriod" startAt="4"/>
            </a:pPr>
            <a:endParaRPr lang="en-US">
              <a:latin typeface="Tahoma" pitchFamily="34" charset="0"/>
            </a:endParaRPr>
          </a:p>
          <a:p>
            <a:pPr>
              <a:spcBef>
                <a:spcPct val="50000"/>
              </a:spcBef>
              <a:buFontTx/>
              <a:buAutoNum type="arabicPeriod" startAt="4"/>
            </a:pPr>
            <a:r>
              <a:rPr lang="en-US">
                <a:latin typeface="Tahoma" pitchFamily="34" charset="0"/>
              </a:rPr>
              <a:t>Reconstruction Finance Corporation</a:t>
            </a:r>
          </a:p>
        </p:txBody>
      </p:sp>
      <p:sp>
        <p:nvSpPr>
          <p:cNvPr id="51206" name="Text Box 6"/>
          <p:cNvSpPr txBox="1">
            <a:spLocks noChangeArrowheads="1"/>
          </p:cNvSpPr>
          <p:nvPr/>
        </p:nvSpPr>
        <p:spPr bwMode="auto">
          <a:xfrm>
            <a:off x="4724400" y="1371600"/>
            <a:ext cx="40386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à"/>
            </a:pPr>
            <a:r>
              <a:rPr lang="en-US">
                <a:sym typeface="Wingdings" pitchFamily="2" charset="2"/>
              </a:rPr>
              <a:t>Cautious approach would help prevent making matters worse; economy was still shrinking</a:t>
            </a:r>
          </a:p>
          <a:p>
            <a:pPr>
              <a:spcBef>
                <a:spcPct val="50000"/>
              </a:spcBef>
              <a:buFont typeface="Wingdings" pitchFamily="2" charset="2"/>
              <a:buNone/>
            </a:pPr>
            <a:r>
              <a:rPr lang="en-US">
                <a:sym typeface="Wingdings" pitchFamily="2" charset="2"/>
              </a:rPr>
              <a:t></a:t>
            </a:r>
            <a:r>
              <a:rPr lang="en-US"/>
              <a:t>Gain $ from the sale of electricity produced; provide electricity and water to nearby cities for agriculture; success</a:t>
            </a:r>
          </a:p>
          <a:p>
            <a:pPr>
              <a:spcBef>
                <a:spcPct val="50000"/>
              </a:spcBef>
              <a:buFont typeface="Wingdings" pitchFamily="2" charset="2"/>
              <a:buChar char="à"/>
            </a:pPr>
            <a:r>
              <a:rPr lang="en-US">
                <a:sym typeface="Wingdings" pitchFamily="2" charset="2"/>
              </a:rPr>
              <a:t>Raise crop prices by helping members buy crops/keep off market until prices rose</a:t>
            </a:r>
          </a:p>
          <a:p>
            <a:pPr>
              <a:spcBef>
                <a:spcPct val="50000"/>
              </a:spcBef>
              <a:buFont typeface="Wingdings" pitchFamily="2" charset="2"/>
              <a:buChar char="à"/>
            </a:pPr>
            <a:r>
              <a:rPr lang="en-US"/>
              <a:t>Lowered mortgage rates and allowed farmers to refinance and avoid foreclosure</a:t>
            </a:r>
          </a:p>
          <a:p>
            <a:pPr>
              <a:spcBef>
                <a:spcPct val="50000"/>
              </a:spcBef>
              <a:buFont typeface="Wingdings" pitchFamily="2" charset="2"/>
              <a:buChar char="à"/>
            </a:pPr>
            <a:r>
              <a:rPr lang="en-US"/>
              <a:t>Authorized $2 billion emergency financing for banks, life insurance co., railroads, other large businesses.</a:t>
            </a:r>
          </a:p>
          <a:p>
            <a:pPr>
              <a:spcBef>
                <a:spcPct val="50000"/>
              </a:spcBef>
              <a:buFont typeface="Wingdings" pitchFamily="2" charset="2"/>
              <a:buChar char="à"/>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0"/>
            <a:ext cx="7543800" cy="914400"/>
          </a:xfrm>
        </p:spPr>
        <p:txBody>
          <a:bodyPr/>
          <a:lstStyle/>
          <a:p>
            <a:pPr algn="ctr"/>
            <a:r>
              <a:rPr lang="en-US" sz="3200">
                <a:latin typeface="Maiandra GD" pitchFamily="34" charset="0"/>
              </a:rPr>
              <a:t>Economic Troubles on</a:t>
            </a:r>
            <a:r>
              <a:rPr lang="en-US" sz="4000">
                <a:latin typeface="Maiandra GD" pitchFamily="34" charset="0"/>
              </a:rPr>
              <a:t> </a:t>
            </a:r>
            <a:r>
              <a:rPr lang="en-US" sz="3200">
                <a:latin typeface="Maiandra GD" pitchFamily="34" charset="0"/>
              </a:rPr>
              <a:t>the Horizon</a:t>
            </a:r>
            <a:endParaRPr lang="en-US" sz="4000">
              <a:latin typeface="Maiandra GD" pitchFamily="34" charset="0"/>
            </a:endParaRPr>
          </a:p>
        </p:txBody>
      </p:sp>
      <p:sp>
        <p:nvSpPr>
          <p:cNvPr id="43011" name="Rectangle 3"/>
          <p:cNvSpPr>
            <a:spLocks noGrp="1" noChangeArrowheads="1"/>
          </p:cNvSpPr>
          <p:nvPr>
            <p:ph type="body" idx="1"/>
          </p:nvPr>
        </p:nvSpPr>
        <p:spPr>
          <a:xfrm>
            <a:off x="533400" y="914400"/>
            <a:ext cx="8305800" cy="5638800"/>
          </a:xfrm>
        </p:spPr>
        <p:txBody>
          <a:bodyPr/>
          <a:lstStyle/>
          <a:p>
            <a:pPr>
              <a:lnSpc>
                <a:spcPct val="90000"/>
              </a:lnSpc>
              <a:buFont typeface="Wingdings" pitchFamily="2" charset="2"/>
              <a:buNone/>
            </a:pPr>
            <a:r>
              <a:rPr lang="en-US" sz="2400">
                <a:latin typeface="Maiandra GD" pitchFamily="34" charset="0"/>
              </a:rPr>
              <a:t>As the 1920’s progressed, serious problems threatened the economic prosperity of the country.</a:t>
            </a:r>
          </a:p>
          <a:p>
            <a:pPr>
              <a:lnSpc>
                <a:spcPct val="90000"/>
              </a:lnSpc>
              <a:buFont typeface="Wingdings" pitchFamily="2" charset="2"/>
              <a:buChar char="q"/>
            </a:pPr>
            <a:r>
              <a:rPr lang="en-US" sz="2400" b="1">
                <a:latin typeface="Maiandra GD" pitchFamily="34" charset="0"/>
              </a:rPr>
              <a:t>Industries In Trouble</a:t>
            </a:r>
          </a:p>
          <a:p>
            <a:pPr lvl="1">
              <a:lnSpc>
                <a:spcPct val="90000"/>
              </a:lnSpc>
              <a:buFont typeface="Wingdings" pitchFamily="2" charset="2"/>
              <a:buChar char="q"/>
            </a:pPr>
            <a:r>
              <a:rPr lang="en-US" sz="2000">
                <a:latin typeface="Maiandra GD" pitchFamily="34" charset="0"/>
              </a:rPr>
              <a:t>Railroads, textiles, and steel were barely making a profit</a:t>
            </a:r>
          </a:p>
          <a:p>
            <a:pPr lvl="1">
              <a:lnSpc>
                <a:spcPct val="90000"/>
              </a:lnSpc>
              <a:buFont typeface="Wingdings" pitchFamily="2" charset="2"/>
              <a:buChar char="q"/>
            </a:pPr>
            <a:r>
              <a:rPr lang="en-US" sz="2000">
                <a:latin typeface="Maiandra GD" pitchFamily="34" charset="0"/>
              </a:rPr>
              <a:t>Many industries that prospered during the war were no longer necessary (i.e. mining, lumbering)</a:t>
            </a:r>
          </a:p>
          <a:p>
            <a:pPr lvl="1">
              <a:lnSpc>
                <a:spcPct val="90000"/>
              </a:lnSpc>
              <a:buFont typeface="Wingdings" pitchFamily="2" charset="2"/>
              <a:buChar char="q"/>
            </a:pPr>
            <a:r>
              <a:rPr lang="en-US" sz="2000">
                <a:latin typeface="Maiandra GD" pitchFamily="34" charset="0"/>
              </a:rPr>
              <a:t>Decline in housing starts was an indicator that was ignored</a:t>
            </a:r>
          </a:p>
          <a:p>
            <a:pPr>
              <a:lnSpc>
                <a:spcPct val="90000"/>
              </a:lnSpc>
              <a:buFont typeface="Wingdings" pitchFamily="2" charset="2"/>
              <a:buChar char="q"/>
            </a:pPr>
            <a:r>
              <a:rPr lang="en-US" sz="2400" b="1">
                <a:latin typeface="Maiandra GD" pitchFamily="34" charset="0"/>
              </a:rPr>
              <a:t>Farmers Need A Lift</a:t>
            </a:r>
          </a:p>
          <a:p>
            <a:pPr lvl="1">
              <a:lnSpc>
                <a:spcPct val="90000"/>
              </a:lnSpc>
              <a:buFont typeface="Wingdings" pitchFamily="2" charset="2"/>
              <a:buChar char="q"/>
            </a:pPr>
            <a:r>
              <a:rPr lang="en-US" sz="2000">
                <a:latin typeface="Maiandra GD" pitchFamily="34" charset="0"/>
              </a:rPr>
              <a:t>Agriculture suffered the most; farmers risked a lot to meet the demand that the war had created</a:t>
            </a:r>
          </a:p>
          <a:p>
            <a:pPr lvl="1">
              <a:lnSpc>
                <a:spcPct val="90000"/>
              </a:lnSpc>
              <a:buFont typeface="Wingdings" pitchFamily="2" charset="2"/>
              <a:buChar char="q"/>
            </a:pPr>
            <a:r>
              <a:rPr lang="en-US" sz="2000">
                <a:latin typeface="Maiandra GD" pitchFamily="34" charset="0"/>
              </a:rPr>
              <a:t>After the war, crop prices fell 40%; the boost in production only made matters worse</a:t>
            </a:r>
          </a:p>
          <a:p>
            <a:pPr lvl="1">
              <a:lnSpc>
                <a:spcPct val="90000"/>
              </a:lnSpc>
              <a:buFont typeface="Wingdings" pitchFamily="2" charset="2"/>
              <a:buChar char="q"/>
            </a:pPr>
            <a:r>
              <a:rPr lang="en-US" sz="2000" b="1">
                <a:latin typeface="Maiandra GD" pitchFamily="34" charset="0"/>
              </a:rPr>
              <a:t>McNary-Haugen Bill – </a:t>
            </a:r>
            <a:r>
              <a:rPr lang="en-US" sz="2000">
                <a:latin typeface="Maiandra GD" pitchFamily="34" charset="0"/>
              </a:rPr>
              <a:t>legislation designed to help farmers with </a:t>
            </a:r>
            <a:r>
              <a:rPr lang="en-US" sz="2000" b="1">
                <a:latin typeface="Maiandra GD" pitchFamily="34" charset="0"/>
              </a:rPr>
              <a:t>price supports</a:t>
            </a:r>
            <a:r>
              <a:rPr lang="en-US" sz="2000">
                <a:latin typeface="Maiandra GD" pitchFamily="34" charset="0"/>
              </a:rPr>
              <a:t> for key products – buying a surplus of crops at guaranteed prices and selling them on the world market; bill was vetoed twice by President Coolidge.</a:t>
            </a:r>
            <a:endParaRPr lang="en-US" sz="2000" b="1">
              <a:latin typeface="Maiandra G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304800"/>
            <a:ext cx="7543800" cy="762000"/>
          </a:xfrm>
        </p:spPr>
        <p:txBody>
          <a:bodyPr/>
          <a:lstStyle/>
          <a:p>
            <a:pPr algn="ctr"/>
            <a:r>
              <a:rPr lang="en-US" sz="3600">
                <a:latin typeface="Maiandra GD" pitchFamily="34" charset="0"/>
              </a:rPr>
              <a:t>Economic Troubles (cont.)</a:t>
            </a:r>
          </a:p>
        </p:txBody>
      </p:sp>
      <p:sp>
        <p:nvSpPr>
          <p:cNvPr id="44035" name="Rectangle 3"/>
          <p:cNvSpPr>
            <a:spLocks noGrp="1" noChangeArrowheads="1"/>
          </p:cNvSpPr>
          <p:nvPr>
            <p:ph type="body" idx="1"/>
          </p:nvPr>
        </p:nvSpPr>
        <p:spPr>
          <a:xfrm>
            <a:off x="304800" y="1143000"/>
            <a:ext cx="8534400" cy="5334000"/>
          </a:xfrm>
        </p:spPr>
        <p:txBody>
          <a:bodyPr/>
          <a:lstStyle/>
          <a:p>
            <a:pPr>
              <a:buFont typeface="Wingdings" pitchFamily="2" charset="2"/>
              <a:buChar char="q"/>
            </a:pPr>
            <a:r>
              <a:rPr lang="en-US" sz="2400" b="1">
                <a:latin typeface="Maiandra GD" pitchFamily="34" charset="0"/>
              </a:rPr>
              <a:t>Consumers Have Less Money To Spend</a:t>
            </a:r>
          </a:p>
          <a:p>
            <a:pPr lvl="1">
              <a:buFont typeface="Wingdings" pitchFamily="2" charset="2"/>
              <a:buChar char="q"/>
            </a:pPr>
            <a:r>
              <a:rPr lang="en-US" sz="2000">
                <a:latin typeface="Maiandra GD" pitchFamily="34" charset="0"/>
              </a:rPr>
              <a:t>By the 1920’s, Americans were buying less due to rising prices, stagnant wages, unbalanced distribution of income, and overbuying on credit.</a:t>
            </a:r>
          </a:p>
          <a:p>
            <a:pPr>
              <a:buFont typeface="Wingdings" pitchFamily="2" charset="2"/>
              <a:buChar char="q"/>
            </a:pPr>
            <a:r>
              <a:rPr lang="en-US" sz="2400" b="1">
                <a:latin typeface="Maiandra GD" pitchFamily="34" charset="0"/>
              </a:rPr>
              <a:t>Living On Credit</a:t>
            </a:r>
          </a:p>
          <a:p>
            <a:pPr lvl="1">
              <a:buFont typeface="Wingdings" pitchFamily="2" charset="2"/>
              <a:buChar char="q"/>
            </a:pPr>
            <a:r>
              <a:rPr lang="en-US" sz="2000">
                <a:latin typeface="Maiandra GD" pitchFamily="34" charset="0"/>
              </a:rPr>
              <a:t>Buying goods on </a:t>
            </a:r>
            <a:r>
              <a:rPr lang="en-US" sz="2000" b="1">
                <a:latin typeface="Maiandra GD" pitchFamily="34" charset="0"/>
              </a:rPr>
              <a:t>credit</a:t>
            </a:r>
            <a:r>
              <a:rPr lang="en-US" sz="2000">
                <a:latin typeface="Maiandra GD" pitchFamily="34" charset="0"/>
              </a:rPr>
              <a:t> – an arrangement in which consumers agreed to buy now and pay later for purchases – often resulted in people living beyond their means.</a:t>
            </a:r>
          </a:p>
          <a:p>
            <a:pPr lvl="1">
              <a:buFont typeface="Wingdings" pitchFamily="2" charset="2"/>
              <a:buChar char="q"/>
            </a:pPr>
            <a:r>
              <a:rPr lang="en-US" sz="2000">
                <a:latin typeface="Maiandra GD" pitchFamily="34" charset="0"/>
              </a:rPr>
              <a:t>The threat of debt caused many to cut back on spending.</a:t>
            </a:r>
          </a:p>
          <a:p>
            <a:pPr>
              <a:buFont typeface="Wingdings" pitchFamily="2" charset="2"/>
              <a:buChar char="q"/>
            </a:pPr>
            <a:r>
              <a:rPr lang="en-US" sz="2400" b="1">
                <a:latin typeface="Maiandra GD" pitchFamily="34" charset="0"/>
              </a:rPr>
              <a:t>Uneven Distribution of Income</a:t>
            </a:r>
            <a:endParaRPr lang="en-US" sz="2400">
              <a:latin typeface="Maiandra GD" pitchFamily="34" charset="0"/>
            </a:endParaRPr>
          </a:p>
          <a:p>
            <a:pPr lvl="1">
              <a:buFont typeface="Wingdings" pitchFamily="2" charset="2"/>
              <a:buChar char="q"/>
            </a:pPr>
            <a:r>
              <a:rPr lang="en-US" sz="2000">
                <a:latin typeface="Maiandra GD" pitchFamily="34" charset="0"/>
              </a:rPr>
              <a:t>The rich were getting richer and the poor were getting poorer; more than 70% of the nation’s families were earning less than $2500 per year</a:t>
            </a:r>
          </a:p>
          <a:p>
            <a:pPr lvl="1">
              <a:buFont typeface="Wingdings" pitchFamily="2" charset="2"/>
              <a:buChar char="q"/>
            </a:pPr>
            <a:r>
              <a:rPr lang="en-US" sz="2000">
                <a:latin typeface="Maiandra GD" pitchFamily="34" charset="0"/>
              </a:rPr>
              <a:t>Electricity, heat, new clothing, and technological advances were just some of the things that people had to learn to live without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304800"/>
            <a:ext cx="7543800" cy="762000"/>
          </a:xfrm>
        </p:spPr>
        <p:txBody>
          <a:bodyPr/>
          <a:lstStyle/>
          <a:p>
            <a:pPr algn="ctr"/>
            <a:r>
              <a:rPr lang="en-US">
                <a:latin typeface="Maiandra GD" pitchFamily="34" charset="0"/>
              </a:rPr>
              <a:t>Hoover Takes Office </a:t>
            </a:r>
          </a:p>
        </p:txBody>
      </p:sp>
      <p:sp>
        <p:nvSpPr>
          <p:cNvPr id="45059" name="Rectangle 3"/>
          <p:cNvSpPr>
            <a:spLocks noGrp="1" noChangeArrowheads="1"/>
          </p:cNvSpPr>
          <p:nvPr>
            <p:ph type="body" idx="1"/>
          </p:nvPr>
        </p:nvSpPr>
        <p:spPr>
          <a:xfrm>
            <a:off x="228600" y="1219200"/>
            <a:ext cx="8686800" cy="5334000"/>
          </a:xfrm>
        </p:spPr>
        <p:txBody>
          <a:bodyPr/>
          <a:lstStyle/>
          <a:p>
            <a:r>
              <a:rPr lang="en-US" sz="2400" b="1">
                <a:latin typeface="Maiandra GD" pitchFamily="34" charset="0"/>
              </a:rPr>
              <a:t>The Election of 1928</a:t>
            </a:r>
          </a:p>
          <a:p>
            <a:pPr lvl="1"/>
            <a:r>
              <a:rPr lang="en-US" sz="2000">
                <a:latin typeface="Maiandra GD" pitchFamily="34" charset="0"/>
              </a:rPr>
              <a:t>Herbert Hoover vs. Alfred E. Smith; Hoover had one major advantage in that he served as the Secretary of Commerce under Harding and Coolidge, and therefore could accredit the economic prosperity of their terms to his work.</a:t>
            </a:r>
          </a:p>
          <a:p>
            <a:pPr lvl="1"/>
            <a:r>
              <a:rPr lang="en-US" sz="2000">
                <a:latin typeface="Maiandra GD" pitchFamily="34" charset="0"/>
              </a:rPr>
              <a:t>Hoover won by an overwhelming majority.</a:t>
            </a:r>
          </a:p>
          <a:p>
            <a:r>
              <a:rPr lang="en-US" sz="2400" b="1">
                <a:latin typeface="Maiandra GD" pitchFamily="34" charset="0"/>
              </a:rPr>
              <a:t>Relying on the Stock Market</a:t>
            </a:r>
          </a:p>
          <a:p>
            <a:pPr lvl="1"/>
            <a:r>
              <a:rPr lang="en-US" sz="2000">
                <a:latin typeface="Maiandra GD" pitchFamily="34" charset="0"/>
              </a:rPr>
              <a:t>The stock market had become the most visible sign of economic prosperity, with the </a:t>
            </a:r>
            <a:r>
              <a:rPr lang="en-US" sz="2000" b="1">
                <a:latin typeface="Maiandra GD" pitchFamily="34" charset="0"/>
              </a:rPr>
              <a:t>Dow Jones Industrial Average</a:t>
            </a:r>
            <a:r>
              <a:rPr lang="en-US" sz="2000">
                <a:latin typeface="Maiandra GD" pitchFamily="34" charset="0"/>
              </a:rPr>
              <a:t> used as the barometer of the market’s health</a:t>
            </a:r>
          </a:p>
          <a:p>
            <a:pPr lvl="1"/>
            <a:r>
              <a:rPr lang="en-US" sz="2000">
                <a:latin typeface="Maiandra GD" pitchFamily="34" charset="0"/>
              </a:rPr>
              <a:t>Eager to take advantage of the “bull market”, many rushed to buy stocks and bonds; by 1929, 3 percent of the nation’s population owned stocks</a:t>
            </a:r>
          </a:p>
          <a:p>
            <a:pPr lvl="1"/>
            <a:r>
              <a:rPr lang="en-US" sz="2000">
                <a:latin typeface="Maiandra GD" pitchFamily="34" charset="0"/>
              </a:rPr>
              <a:t>PROBLEMS: </a:t>
            </a:r>
            <a:r>
              <a:rPr lang="en-US" sz="2000" b="1">
                <a:latin typeface="Maiandra GD" pitchFamily="34" charset="0"/>
              </a:rPr>
              <a:t>speculation </a:t>
            </a:r>
            <a:r>
              <a:rPr lang="en-US" sz="2000">
                <a:latin typeface="Maiandra GD" pitchFamily="34" charset="0"/>
              </a:rPr>
              <a:t>and</a:t>
            </a:r>
            <a:r>
              <a:rPr lang="en-US" sz="2000" b="1">
                <a:latin typeface="Maiandra GD" pitchFamily="34" charset="0"/>
              </a:rPr>
              <a:t> buying on margin</a:t>
            </a:r>
          </a:p>
          <a:p>
            <a:pPr lvl="1"/>
            <a:r>
              <a:rPr lang="en-US" sz="2000">
                <a:latin typeface="Maiandra GD" pitchFamily="34" charset="0"/>
              </a:rPr>
              <a:t>Unrestricted buying of stock produced a false sense of security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66800" y="304800"/>
            <a:ext cx="7543800" cy="914400"/>
          </a:xfrm>
        </p:spPr>
        <p:txBody>
          <a:bodyPr/>
          <a:lstStyle/>
          <a:p>
            <a:pPr algn="ctr"/>
            <a:r>
              <a:rPr lang="en-US" sz="3600">
                <a:latin typeface="Maiandra GD" pitchFamily="34" charset="0"/>
              </a:rPr>
              <a:t>The Stock Market Crashes</a:t>
            </a:r>
          </a:p>
        </p:txBody>
      </p:sp>
      <p:sp>
        <p:nvSpPr>
          <p:cNvPr id="46083" name="Rectangle 3"/>
          <p:cNvSpPr>
            <a:spLocks noGrp="1" noChangeArrowheads="1"/>
          </p:cNvSpPr>
          <p:nvPr>
            <p:ph type="body" idx="1"/>
          </p:nvPr>
        </p:nvSpPr>
        <p:spPr>
          <a:xfrm>
            <a:off x="381000" y="1143000"/>
            <a:ext cx="8534400" cy="5486400"/>
          </a:xfrm>
        </p:spPr>
        <p:txBody>
          <a:bodyPr/>
          <a:lstStyle/>
          <a:p>
            <a:pPr>
              <a:buFont typeface="Wingdings" pitchFamily="2" charset="2"/>
              <a:buNone/>
            </a:pPr>
            <a:r>
              <a:rPr lang="en-US" sz="2400">
                <a:latin typeface="Maiandra GD" pitchFamily="34" charset="0"/>
              </a:rPr>
              <a:t>In early September of 1929, the market began to waiver; prices plummeted on October 24, 1929 – many tried to sell as much of their stock as possible…but the worst was yet to come.</a:t>
            </a:r>
          </a:p>
          <a:p>
            <a:pPr>
              <a:buFont typeface="Wingdings" pitchFamily="2" charset="2"/>
              <a:buChar char="q"/>
            </a:pPr>
            <a:r>
              <a:rPr lang="en-US" sz="2400" b="1">
                <a:latin typeface="Maiandra GD" pitchFamily="34" charset="0"/>
              </a:rPr>
              <a:t>Black Tuesday</a:t>
            </a:r>
            <a:endParaRPr lang="en-US" sz="2400">
              <a:latin typeface="Maiandra GD" pitchFamily="34" charset="0"/>
            </a:endParaRPr>
          </a:p>
          <a:p>
            <a:pPr lvl="1">
              <a:buFont typeface="Wingdings" pitchFamily="2" charset="2"/>
              <a:buChar char="q"/>
            </a:pPr>
            <a:r>
              <a:rPr lang="en-US" sz="2000" b="1">
                <a:latin typeface="Maiandra GD" pitchFamily="34" charset="0"/>
              </a:rPr>
              <a:t>October 29, 1929</a:t>
            </a:r>
            <a:r>
              <a:rPr lang="en-US" sz="2000">
                <a:latin typeface="Maiandra GD" pitchFamily="34" charset="0"/>
              </a:rPr>
              <a:t> – also known as </a:t>
            </a:r>
            <a:r>
              <a:rPr lang="en-US" sz="2000" b="1">
                <a:latin typeface="Maiandra GD" pitchFamily="34" charset="0"/>
              </a:rPr>
              <a:t>Black Tuesday</a:t>
            </a:r>
            <a:r>
              <a:rPr lang="en-US" sz="2000">
                <a:latin typeface="Maiandra GD" pitchFamily="34" charset="0"/>
              </a:rPr>
              <a:t>, this was the day that the value of stocks plummeted due to the massive push to sell stocks</a:t>
            </a:r>
          </a:p>
          <a:p>
            <a:pPr lvl="1">
              <a:buFont typeface="Wingdings" pitchFamily="2" charset="2"/>
              <a:buChar char="q"/>
            </a:pPr>
            <a:r>
              <a:rPr lang="en-US" sz="2000">
                <a:latin typeface="Maiandra GD" pitchFamily="34" charset="0"/>
              </a:rPr>
              <a:t>The number of shares sold that day was a record 16.4 million…however there was additional millions that could not find buyers</a:t>
            </a:r>
          </a:p>
          <a:p>
            <a:pPr lvl="1">
              <a:buFont typeface="Wingdings" pitchFamily="2" charset="2"/>
              <a:buChar char="q"/>
            </a:pPr>
            <a:r>
              <a:rPr lang="en-US" sz="2000">
                <a:latin typeface="Maiandra GD" pitchFamily="34" charset="0"/>
              </a:rPr>
              <a:t>This crash left many with huge debt, and wiped out the life savings of countless others</a:t>
            </a:r>
          </a:p>
          <a:p>
            <a:pPr lvl="1">
              <a:buFont typeface="Wingdings" pitchFamily="2" charset="2"/>
              <a:buChar char="q"/>
            </a:pPr>
            <a:r>
              <a:rPr lang="en-US" sz="2000">
                <a:latin typeface="Maiandra GD" pitchFamily="34" charset="0"/>
              </a:rPr>
              <a:t>By mid-November had lost approximately $30 billion dollars…this crash would signal the beginning of the </a:t>
            </a:r>
            <a:r>
              <a:rPr lang="en-US" sz="2000" b="1">
                <a:latin typeface="Maiandra GD" pitchFamily="34" charset="0"/>
              </a:rPr>
              <a:t>Great Depression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1929cra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1000"/>
            <a:ext cx="5334000" cy="5791200"/>
          </a:xfrm>
          <a:prstGeom prst="rect">
            <a:avLst/>
          </a:prstGeom>
          <a:noFill/>
          <a:extLst>
            <a:ext uri="{909E8E84-426E-40DD-AFC4-6F175D3DCCD1}">
              <a14:hiddenFill xmlns:a14="http://schemas.microsoft.com/office/drawing/2010/main">
                <a:solidFill>
                  <a:srgbClr val="FFFFFF"/>
                </a:solidFill>
              </a14:hiddenFill>
            </a:ext>
          </a:extLst>
        </p:spPr>
      </p:pic>
      <p:sp>
        <p:nvSpPr>
          <p:cNvPr id="47109" name="Text Box 5"/>
          <p:cNvSpPr txBox="1">
            <a:spLocks noChangeArrowheads="1"/>
          </p:cNvSpPr>
          <p:nvPr/>
        </p:nvSpPr>
        <p:spPr bwMode="auto">
          <a:xfrm>
            <a:off x="1219200" y="61722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http://mutualfunds.about.com/cs/history/l/bl1929graph.htm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0"/>
            <a:ext cx="7543800" cy="838200"/>
          </a:xfrm>
        </p:spPr>
        <p:txBody>
          <a:bodyPr/>
          <a:lstStyle/>
          <a:p>
            <a:pPr algn="ctr"/>
            <a:r>
              <a:rPr lang="en-US" sz="4000">
                <a:latin typeface="Maiandra GD" pitchFamily="34" charset="0"/>
              </a:rPr>
              <a:t>The Great Depression</a:t>
            </a:r>
          </a:p>
        </p:txBody>
      </p:sp>
      <p:sp>
        <p:nvSpPr>
          <p:cNvPr id="48131" name="Rectangle 3"/>
          <p:cNvSpPr>
            <a:spLocks noGrp="1" noChangeArrowheads="1"/>
          </p:cNvSpPr>
          <p:nvPr>
            <p:ph type="body" idx="1"/>
          </p:nvPr>
        </p:nvSpPr>
        <p:spPr>
          <a:xfrm>
            <a:off x="304800" y="838200"/>
            <a:ext cx="8610600" cy="5715000"/>
          </a:xfrm>
        </p:spPr>
        <p:txBody>
          <a:bodyPr/>
          <a:lstStyle/>
          <a:p>
            <a:pPr>
              <a:buFont typeface="Wingdings" pitchFamily="2" charset="2"/>
              <a:buNone/>
            </a:pPr>
            <a:r>
              <a:rPr lang="en-US" sz="2400">
                <a:latin typeface="Maiandra GD" pitchFamily="34" charset="0"/>
              </a:rPr>
              <a:t>The period between 1929 and 1941 would see the worst economic crises that the country has ever known</a:t>
            </a:r>
          </a:p>
          <a:p>
            <a:pPr>
              <a:buFont typeface="Wingdings" pitchFamily="2" charset="2"/>
              <a:buChar char="q"/>
            </a:pPr>
            <a:r>
              <a:rPr lang="en-US" sz="2400" b="1">
                <a:latin typeface="Maiandra GD" pitchFamily="34" charset="0"/>
              </a:rPr>
              <a:t>Bank and Business Failures</a:t>
            </a:r>
          </a:p>
          <a:p>
            <a:pPr lvl="1">
              <a:buFont typeface="Wingdings" pitchFamily="2" charset="2"/>
              <a:buChar char="q"/>
            </a:pPr>
            <a:r>
              <a:rPr lang="en-US" sz="2000">
                <a:latin typeface="Maiandra GD" pitchFamily="34" charset="0"/>
              </a:rPr>
              <a:t>Those who tried to remove their money from banks found that many banks did not have the money to give due to investment in the market; 1933 – 11,000 of 25,000 banks in the country close</a:t>
            </a:r>
          </a:p>
          <a:p>
            <a:pPr lvl="1">
              <a:buFont typeface="Wingdings" pitchFamily="2" charset="2"/>
              <a:buChar char="q"/>
            </a:pPr>
            <a:r>
              <a:rPr lang="en-US" sz="2000">
                <a:latin typeface="Maiandra GD" pitchFamily="34" charset="0"/>
              </a:rPr>
              <a:t>Approximately 90,000 businesses went bankrupt in the country by 1932; millions of workers lost their jobs, pushing unemployment to 25% by 1933</a:t>
            </a:r>
          </a:p>
          <a:p>
            <a:pPr>
              <a:buFont typeface="Wingdings" pitchFamily="2" charset="2"/>
              <a:buChar char="q"/>
            </a:pPr>
            <a:r>
              <a:rPr lang="en-US" sz="2400" b="1">
                <a:latin typeface="Maiandra GD" pitchFamily="34" charset="0"/>
              </a:rPr>
              <a:t>World-Wide Shock Waves</a:t>
            </a:r>
          </a:p>
          <a:p>
            <a:pPr lvl="1">
              <a:buFont typeface="Wingdings" pitchFamily="2" charset="2"/>
              <a:buChar char="q"/>
            </a:pPr>
            <a:r>
              <a:rPr lang="en-US" sz="2000">
                <a:latin typeface="Maiandra GD" pitchFamily="34" charset="0"/>
              </a:rPr>
              <a:t>The depression made an already poor situation in Europe worse due to the fact that there was no trade going on between the States and foreign countries</a:t>
            </a:r>
          </a:p>
          <a:p>
            <a:pPr lvl="1">
              <a:buFont typeface="Wingdings" pitchFamily="2" charset="2"/>
              <a:buChar char="q"/>
            </a:pPr>
            <a:r>
              <a:rPr lang="en-US" sz="2000" b="1">
                <a:latin typeface="Maiandra GD" pitchFamily="34" charset="0"/>
              </a:rPr>
              <a:t>Hawley-Smoot Tariff – </a:t>
            </a:r>
            <a:r>
              <a:rPr lang="en-US" sz="2000">
                <a:latin typeface="Maiandra GD" pitchFamily="34" charset="0"/>
              </a:rPr>
              <a:t>1930, this act passed by Congress was the highest protective tariff in US history, designed to protect farmers and manufacturers from foreign competition</a:t>
            </a:r>
            <a:endParaRPr lang="en-US" sz="2000" b="1">
              <a:latin typeface="Maiandra G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304800"/>
            <a:ext cx="7543800" cy="838200"/>
          </a:xfrm>
        </p:spPr>
        <p:txBody>
          <a:bodyPr/>
          <a:lstStyle/>
          <a:p>
            <a:pPr algn="ctr"/>
            <a:r>
              <a:rPr lang="en-US" sz="3600">
                <a:latin typeface="Maiandra GD" pitchFamily="34" charset="0"/>
              </a:rPr>
              <a:t>Causes of the Great Depression</a:t>
            </a:r>
          </a:p>
        </p:txBody>
      </p:sp>
      <p:sp>
        <p:nvSpPr>
          <p:cNvPr id="49155" name="Rectangle 3"/>
          <p:cNvSpPr>
            <a:spLocks noGrp="1" noChangeArrowheads="1"/>
          </p:cNvSpPr>
          <p:nvPr>
            <p:ph type="body" idx="1"/>
          </p:nvPr>
        </p:nvSpPr>
        <p:spPr>
          <a:xfrm>
            <a:off x="304800" y="1219200"/>
            <a:ext cx="8534400" cy="5410200"/>
          </a:xfrm>
        </p:spPr>
        <p:txBody>
          <a:bodyPr/>
          <a:lstStyle/>
          <a:p>
            <a:pPr>
              <a:buFont typeface="Wingdings" pitchFamily="2" charset="2"/>
              <a:buNone/>
            </a:pPr>
            <a:r>
              <a:rPr lang="en-US" sz="2400">
                <a:latin typeface="Maiandra GD" pitchFamily="34" charset="0"/>
              </a:rPr>
              <a:t>There are many factors that could be considered as contributing to the Great Depression, all of which are debatable.  However, there are 4 main causes that seemingly worked together to cause the crash, and ultimately the Depression:</a:t>
            </a:r>
          </a:p>
          <a:p>
            <a:pPr>
              <a:buFont typeface="Wingdings" pitchFamily="2" charset="2"/>
              <a:buChar char="v"/>
            </a:pPr>
            <a:r>
              <a:rPr lang="en-US" sz="2400" b="1">
                <a:latin typeface="Maiandra GD" pitchFamily="34" charset="0"/>
              </a:rPr>
              <a:t>Tariffs and war debt policies that cut down the foreign market for American goods</a:t>
            </a:r>
          </a:p>
          <a:p>
            <a:pPr>
              <a:buFont typeface="Wingdings" pitchFamily="2" charset="2"/>
              <a:buChar char="v"/>
            </a:pPr>
            <a:r>
              <a:rPr lang="en-US" sz="2400" b="1">
                <a:latin typeface="Maiandra GD" pitchFamily="34" charset="0"/>
              </a:rPr>
              <a:t>A crises in the farm sector</a:t>
            </a:r>
          </a:p>
          <a:p>
            <a:pPr>
              <a:buFont typeface="Wingdings" pitchFamily="2" charset="2"/>
              <a:buChar char="v"/>
            </a:pPr>
            <a:r>
              <a:rPr lang="en-US" sz="2400" b="1">
                <a:latin typeface="Maiandra GD" pitchFamily="34" charset="0"/>
              </a:rPr>
              <a:t>The availability of easy credit</a:t>
            </a:r>
          </a:p>
          <a:p>
            <a:pPr>
              <a:buFont typeface="Wingdings" pitchFamily="2" charset="2"/>
              <a:buChar char="v"/>
            </a:pPr>
            <a:r>
              <a:rPr lang="en-US" sz="2400" b="1">
                <a:latin typeface="Maiandra GD" pitchFamily="34" charset="0"/>
              </a:rPr>
              <a:t>An unequal distribution of income</a:t>
            </a:r>
          </a:p>
          <a:p>
            <a:pPr>
              <a:buFont typeface="Wingdings" pitchFamily="2" charset="2"/>
              <a:buNone/>
            </a:pPr>
            <a:r>
              <a:rPr lang="en-US" sz="2400">
                <a:latin typeface="Maiandra GD" pitchFamily="34" charset="0"/>
              </a:rPr>
              <a:t>Despite all of this, President Hoover was encouraging citizens to remain confident about the economy in November of 1929.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304800"/>
            <a:ext cx="9144000" cy="457200"/>
          </a:xfrm>
        </p:spPr>
        <p:txBody>
          <a:bodyPr/>
          <a:lstStyle/>
          <a:p>
            <a:pPr algn="ctr"/>
            <a:r>
              <a:rPr lang="en-US" sz="2800">
                <a:latin typeface="Maiandra GD" pitchFamily="34" charset="0"/>
              </a:rPr>
              <a:t>People Affected by the Depression:  Chapter 14: Section 2</a:t>
            </a:r>
          </a:p>
        </p:txBody>
      </p:sp>
      <p:sp>
        <p:nvSpPr>
          <p:cNvPr id="50179" name="Rectangle 3"/>
          <p:cNvSpPr>
            <a:spLocks noGrp="1" noChangeArrowheads="1"/>
          </p:cNvSpPr>
          <p:nvPr>
            <p:ph type="body" idx="1"/>
          </p:nvPr>
        </p:nvSpPr>
        <p:spPr>
          <a:xfrm>
            <a:off x="304800" y="1219200"/>
            <a:ext cx="2514600" cy="5410200"/>
          </a:xfrm>
        </p:spPr>
        <p:txBody>
          <a:bodyPr/>
          <a:lstStyle/>
          <a:p>
            <a:pPr algn="ctr">
              <a:buFont typeface="Wingdings" pitchFamily="2" charset="2"/>
              <a:buNone/>
            </a:pPr>
            <a:r>
              <a:rPr lang="en-US" sz="2000" b="1" u="sng">
                <a:latin typeface="Maiandra GD" pitchFamily="34" charset="0"/>
              </a:rPr>
              <a:t>Farmers</a:t>
            </a:r>
          </a:p>
          <a:p>
            <a:pPr>
              <a:buFont typeface="Wingdings" pitchFamily="2" charset="2"/>
              <a:buChar char="à"/>
            </a:pPr>
            <a:r>
              <a:rPr lang="en-US" sz="2000">
                <a:latin typeface="Maiandra GD" pitchFamily="34" charset="0"/>
                <a:sym typeface="Wingdings" pitchFamily="2" charset="2"/>
              </a:rPr>
              <a:t>Similar to city, but could grow food for families</a:t>
            </a:r>
          </a:p>
          <a:p>
            <a:pPr>
              <a:buFont typeface="Wingdings" pitchFamily="2" charset="2"/>
              <a:buChar char="à"/>
            </a:pPr>
            <a:r>
              <a:rPr lang="en-US" sz="2000">
                <a:latin typeface="Maiandra GD" pitchFamily="34" charset="0"/>
              </a:rPr>
              <a:t>Lost land due to falling prices, rising debt</a:t>
            </a:r>
          </a:p>
          <a:p>
            <a:pPr>
              <a:buFont typeface="Wingdings" pitchFamily="2" charset="2"/>
              <a:buChar char="à"/>
            </a:pPr>
            <a:r>
              <a:rPr lang="en-US" sz="2000">
                <a:latin typeface="Maiandra GD" pitchFamily="34" charset="0"/>
              </a:rPr>
              <a:t>Foreclosures</a:t>
            </a:r>
          </a:p>
          <a:p>
            <a:pPr>
              <a:buFont typeface="Wingdings" pitchFamily="2" charset="2"/>
              <a:buChar char="à"/>
            </a:pPr>
            <a:r>
              <a:rPr lang="en-US" sz="2000">
                <a:latin typeface="Maiandra GD" pitchFamily="34" charset="0"/>
              </a:rPr>
              <a:t>Tenent farming to try to scratch a living</a:t>
            </a:r>
          </a:p>
          <a:p>
            <a:pPr>
              <a:buFont typeface="Wingdings" pitchFamily="2" charset="2"/>
              <a:buChar char="à"/>
            </a:pPr>
            <a:r>
              <a:rPr lang="en-US" sz="2000">
                <a:latin typeface="Maiandra GD" pitchFamily="34" charset="0"/>
              </a:rPr>
              <a:t>Overproduction of land = Dust Bowl</a:t>
            </a:r>
          </a:p>
        </p:txBody>
      </p:sp>
      <p:sp>
        <p:nvSpPr>
          <p:cNvPr id="50182" name="Text Box 6"/>
          <p:cNvSpPr txBox="1">
            <a:spLocks noChangeArrowheads="1"/>
          </p:cNvSpPr>
          <p:nvPr/>
        </p:nvSpPr>
        <p:spPr bwMode="auto">
          <a:xfrm>
            <a:off x="6172200" y="1295400"/>
            <a:ext cx="27432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u="sng">
                <a:latin typeface="Maiandra GD" pitchFamily="34" charset="0"/>
              </a:rPr>
              <a:t>City Dwellers</a:t>
            </a:r>
          </a:p>
          <a:p>
            <a:pPr>
              <a:spcBef>
                <a:spcPct val="50000"/>
              </a:spcBef>
              <a:buFont typeface="Wingdings" pitchFamily="2" charset="2"/>
              <a:buChar char="à"/>
            </a:pPr>
            <a:r>
              <a:rPr lang="en-US" sz="2000">
                <a:latin typeface="Maiandra GD" pitchFamily="34" charset="0"/>
                <a:sym typeface="Wingdings" pitchFamily="2" charset="2"/>
              </a:rPr>
              <a:t>Lost jobs</a:t>
            </a:r>
          </a:p>
          <a:p>
            <a:pPr>
              <a:spcBef>
                <a:spcPct val="50000"/>
              </a:spcBef>
              <a:buFont typeface="Wingdings" pitchFamily="2" charset="2"/>
              <a:buChar char="à"/>
            </a:pPr>
            <a:r>
              <a:rPr lang="en-US" sz="2000">
                <a:latin typeface="Maiandra GD" pitchFamily="34" charset="0"/>
              </a:rPr>
              <a:t>Evicted from homes</a:t>
            </a:r>
          </a:p>
          <a:p>
            <a:pPr>
              <a:spcBef>
                <a:spcPct val="50000"/>
              </a:spcBef>
              <a:buFont typeface="Wingdings" pitchFamily="2" charset="2"/>
              <a:buChar char="à"/>
            </a:pPr>
            <a:r>
              <a:rPr lang="en-US" sz="2000">
                <a:latin typeface="Maiandra GD" pitchFamily="34" charset="0"/>
              </a:rPr>
              <a:t>Sleeping in parks, sewer pipes</a:t>
            </a:r>
          </a:p>
          <a:p>
            <a:pPr>
              <a:spcBef>
                <a:spcPct val="50000"/>
              </a:spcBef>
              <a:buFont typeface="Wingdings" pitchFamily="2" charset="2"/>
              <a:buChar char="à"/>
            </a:pPr>
            <a:r>
              <a:rPr lang="en-US" sz="2000">
                <a:latin typeface="Maiandra GD" pitchFamily="34" charset="0"/>
              </a:rPr>
              <a:t>Shanty towns = Hoovervilles</a:t>
            </a:r>
          </a:p>
          <a:p>
            <a:pPr>
              <a:spcBef>
                <a:spcPct val="50000"/>
              </a:spcBef>
              <a:buFont typeface="Wingdings" pitchFamily="2" charset="2"/>
              <a:buChar char="à"/>
            </a:pPr>
            <a:r>
              <a:rPr lang="en-US" sz="2000">
                <a:latin typeface="Maiandra GD" pitchFamily="34" charset="0"/>
              </a:rPr>
              <a:t>Bread lines</a:t>
            </a:r>
          </a:p>
          <a:p>
            <a:pPr>
              <a:spcBef>
                <a:spcPct val="50000"/>
              </a:spcBef>
              <a:buFont typeface="Wingdings" pitchFamily="2" charset="2"/>
              <a:buChar char="à"/>
            </a:pPr>
            <a:r>
              <a:rPr lang="en-US" sz="2000">
                <a:latin typeface="Maiandra GD" pitchFamily="34" charset="0"/>
              </a:rPr>
              <a:t>Soup kitchens</a:t>
            </a:r>
          </a:p>
          <a:p>
            <a:pPr>
              <a:spcBef>
                <a:spcPct val="50000"/>
              </a:spcBef>
              <a:buFont typeface="Wingdings" pitchFamily="2" charset="2"/>
              <a:buChar char="à"/>
            </a:pPr>
            <a:r>
              <a:rPr lang="en-US" sz="2000">
                <a:latin typeface="Maiandra GD" pitchFamily="34" charset="0"/>
              </a:rPr>
              <a:t>Many would sleep in rusted out cars, etc.</a:t>
            </a:r>
          </a:p>
        </p:txBody>
      </p:sp>
      <p:sp>
        <p:nvSpPr>
          <p:cNvPr id="50183" name="Text Box 7"/>
          <p:cNvSpPr txBox="1">
            <a:spLocks noChangeArrowheads="1"/>
          </p:cNvSpPr>
          <p:nvPr/>
        </p:nvSpPr>
        <p:spPr bwMode="auto">
          <a:xfrm>
            <a:off x="3260725" y="1287463"/>
            <a:ext cx="184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gghj</a:t>
            </a:r>
          </a:p>
        </p:txBody>
      </p:sp>
      <p:sp>
        <p:nvSpPr>
          <p:cNvPr id="50184" name="Text Box 8"/>
          <p:cNvSpPr txBox="1">
            <a:spLocks noChangeArrowheads="1"/>
          </p:cNvSpPr>
          <p:nvPr/>
        </p:nvSpPr>
        <p:spPr bwMode="auto">
          <a:xfrm>
            <a:off x="3124200" y="685800"/>
            <a:ext cx="2819400" cy="655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u="sng">
                <a:latin typeface="Maiandra GD" pitchFamily="34" charset="0"/>
              </a:rPr>
              <a:t>Both</a:t>
            </a:r>
          </a:p>
          <a:p>
            <a:pPr>
              <a:spcBef>
                <a:spcPct val="50000"/>
              </a:spcBef>
              <a:buFont typeface="Wingdings" pitchFamily="2" charset="2"/>
              <a:buChar char="à"/>
            </a:pPr>
            <a:r>
              <a:rPr lang="en-US">
                <a:latin typeface="Maiandra GD" pitchFamily="34" charset="0"/>
              </a:rPr>
              <a:t>Family became the source of strength</a:t>
            </a:r>
          </a:p>
          <a:p>
            <a:pPr>
              <a:spcBef>
                <a:spcPct val="50000"/>
              </a:spcBef>
              <a:buFont typeface="Wingdings" pitchFamily="2" charset="2"/>
              <a:buChar char="à"/>
            </a:pPr>
            <a:r>
              <a:rPr lang="en-US">
                <a:latin typeface="Maiandra GD" pitchFamily="34" charset="0"/>
              </a:rPr>
              <a:t> Men had difficulty coping – becoming hoboes – abandoned family, wandering</a:t>
            </a:r>
          </a:p>
          <a:p>
            <a:pPr>
              <a:spcBef>
                <a:spcPct val="50000"/>
              </a:spcBef>
              <a:buFont typeface="Wingdings" pitchFamily="2" charset="2"/>
              <a:buChar char="à"/>
            </a:pPr>
            <a:r>
              <a:rPr lang="en-US">
                <a:latin typeface="Maiandra GD" pitchFamily="34" charset="0"/>
              </a:rPr>
              <a:t> Women worked to keep families together by canning, sewing:  many starved to death due to shame</a:t>
            </a:r>
          </a:p>
          <a:p>
            <a:pPr>
              <a:spcBef>
                <a:spcPct val="50000"/>
              </a:spcBef>
              <a:buFont typeface="Wingdings" pitchFamily="2" charset="2"/>
              <a:buChar char="à"/>
            </a:pPr>
            <a:r>
              <a:rPr lang="en-US">
                <a:latin typeface="Maiandra GD" pitchFamily="34" charset="0"/>
              </a:rPr>
              <a:t> Children were exposed to disease; desperation led to traveling the country</a:t>
            </a:r>
          </a:p>
          <a:p>
            <a:pPr>
              <a:spcBef>
                <a:spcPct val="50000"/>
              </a:spcBef>
              <a:buFont typeface="Wingdings" pitchFamily="2" charset="2"/>
              <a:buChar char="à"/>
            </a:pPr>
            <a:r>
              <a:rPr lang="en-US">
                <a:latin typeface="Maiandra GD" pitchFamily="34" charset="0"/>
              </a:rPr>
              <a:t> Suicide rates high, Psychological problems, doctors sacrificed, etc.</a:t>
            </a:r>
          </a:p>
          <a:p>
            <a:pPr>
              <a:spcBef>
                <a:spcPct val="50000"/>
              </a:spcBef>
              <a:buFont typeface="Wingdings" pitchFamily="2" charset="2"/>
              <a:buChar char="à"/>
            </a:pPr>
            <a:endParaRPr lang="en-US">
              <a:latin typeface="Maiandra GD" pitchFamily="34" charset="0"/>
            </a:endParaRPr>
          </a:p>
          <a:p>
            <a:pPr>
              <a:spcBef>
                <a:spcPct val="50000"/>
              </a:spcBef>
              <a:buFont typeface="Wingdings" pitchFamily="2" charset="2"/>
              <a:buChar char="à"/>
            </a:pPr>
            <a:endParaRPr lang="en-US">
              <a:latin typeface="Maiandra G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1295</TotalTime>
  <Words>1063</Words>
  <Application>Microsoft Office PowerPoint</Application>
  <PresentationFormat>On-screen Show (4:3)</PresentationFormat>
  <Paragraphs>92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Tahoma</vt:lpstr>
      <vt:lpstr>Times New Roman</vt:lpstr>
      <vt:lpstr>Wingdings</vt:lpstr>
      <vt:lpstr>Maiandra GD</vt:lpstr>
      <vt:lpstr>Shimmer</vt:lpstr>
      <vt:lpstr>The Great Depression Begins</vt:lpstr>
      <vt:lpstr>Economic Troubles on the Horizon</vt:lpstr>
      <vt:lpstr>Economic Troubles (cont.)</vt:lpstr>
      <vt:lpstr>Hoover Takes Office </vt:lpstr>
      <vt:lpstr>The Stock Market Crashes</vt:lpstr>
      <vt:lpstr>PowerPoint Presentation</vt:lpstr>
      <vt:lpstr>The Great Depression</vt:lpstr>
      <vt:lpstr>Causes of the Great Depression</vt:lpstr>
      <vt:lpstr>People Affected by the Depression:  Chapter 14: Section 2</vt:lpstr>
      <vt:lpstr>Hoover’s Actions to Combat Depression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 Begins</dc:title>
  <dc:creator>Heidi</dc:creator>
  <cp:lastModifiedBy>Administrator</cp:lastModifiedBy>
  <cp:revision>16</cp:revision>
  <dcterms:created xsi:type="dcterms:W3CDTF">2006-01-24T22:22:09Z</dcterms:created>
  <dcterms:modified xsi:type="dcterms:W3CDTF">2014-03-03T13:16:45Z</dcterms:modified>
</cp:coreProperties>
</file>